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5"/>
  </p:notesMasterIdLst>
  <p:sldIdLst>
    <p:sldId id="433" r:id="rId2"/>
    <p:sldId id="432" r:id="rId3"/>
    <p:sldId id="264" r:id="rId4"/>
    <p:sldId id="265" r:id="rId5"/>
    <p:sldId id="262" r:id="rId6"/>
    <p:sldId id="266" r:id="rId7"/>
    <p:sldId id="270" r:id="rId8"/>
    <p:sldId id="523" r:id="rId9"/>
    <p:sldId id="269" r:id="rId10"/>
    <p:sldId id="384" r:id="rId11"/>
    <p:sldId id="389" r:id="rId12"/>
    <p:sldId id="412" r:id="rId13"/>
    <p:sldId id="385" r:id="rId14"/>
    <p:sldId id="390" r:id="rId15"/>
    <p:sldId id="387" r:id="rId16"/>
    <p:sldId id="391" r:id="rId17"/>
    <p:sldId id="388" r:id="rId18"/>
    <p:sldId id="393" r:id="rId19"/>
    <p:sldId id="438" r:id="rId20"/>
    <p:sldId id="442" r:id="rId21"/>
    <p:sldId id="441" r:id="rId22"/>
    <p:sldId id="440" r:id="rId23"/>
    <p:sldId id="443" r:id="rId24"/>
    <p:sldId id="444" r:id="rId25"/>
    <p:sldId id="445" r:id="rId26"/>
    <p:sldId id="446" r:id="rId27"/>
    <p:sldId id="447" r:id="rId28"/>
    <p:sldId id="448" r:id="rId29"/>
    <p:sldId id="450" r:id="rId30"/>
    <p:sldId id="452" r:id="rId31"/>
    <p:sldId id="453" r:id="rId32"/>
    <p:sldId id="456" r:id="rId33"/>
    <p:sldId id="457" r:id="rId34"/>
    <p:sldId id="458" r:id="rId35"/>
    <p:sldId id="459" r:id="rId36"/>
    <p:sldId id="460" r:id="rId37"/>
    <p:sldId id="461" r:id="rId38"/>
    <p:sldId id="462" r:id="rId39"/>
    <p:sldId id="463" r:id="rId40"/>
    <p:sldId id="464" r:id="rId41"/>
    <p:sldId id="465" r:id="rId42"/>
    <p:sldId id="466" r:id="rId43"/>
    <p:sldId id="439" r:id="rId4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63" autoAdjust="0"/>
    <p:restoredTop sz="94660"/>
  </p:normalViewPr>
  <p:slideViewPr>
    <p:cSldViewPr snapToGrid="0">
      <p:cViewPr varScale="1">
        <p:scale>
          <a:sx n="65" d="100"/>
          <a:sy n="65" d="100"/>
        </p:scale>
        <p:origin x="90" y="13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AC49C1-BA1F-45A5-859B-425A721E950E}" type="datetimeFigureOut">
              <a:rPr lang="ko-KR" altLang="en-US" smtClean="0"/>
              <a:t>2024-04-24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9A6F0D-A12D-49FC-84FB-012AD5AF28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9271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796B88-DFFD-416D-96AA-8CBC0B85CF99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61769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DA383F-2E77-7988-9B94-28C2EECE42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22CF361-015B-521A-02DD-77E5D83E7F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149A984-20D4-BA40-7C59-9FBF9A68E4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EE5663-F0A8-4CD3-B647-FFCAA9BFF72A}" type="datetimeFigureOut">
              <a:rPr lang="ko-KR" altLang="en-US" smtClean="0"/>
              <a:t>2024-04-24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FBCB598-D303-2479-7D52-EC17016E12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56FE3B3-5735-B551-D1A9-7AC7096AC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E7872-CF3C-4883-9D2F-16A171D07B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19470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9B8991-2F1E-8079-C409-169884ED5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29A1E1A-9F74-3585-035D-7BD908B542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E78312F-786E-A51D-C498-6DF8893513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EE5663-F0A8-4CD3-B647-FFCAA9BFF72A}" type="datetimeFigureOut">
              <a:rPr lang="ko-KR" altLang="en-US" smtClean="0"/>
              <a:t>2024-04-24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2CAF3B7-BF16-CD31-E10A-E24F7A17C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E2C73A9-2B4B-9440-1835-AC40DEDF9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E7872-CF3C-4883-9D2F-16A171D07B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24700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A5DFF00-BA6A-C691-7E46-4415F0DC822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704D590-2E2E-406F-5AF7-C7C622CB32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E06805-754A-48C9-E6CE-910A358908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EE5663-F0A8-4CD3-B647-FFCAA9BFF72A}" type="datetimeFigureOut">
              <a:rPr lang="ko-KR" altLang="en-US" smtClean="0"/>
              <a:t>2024-04-24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C164F77-AE4A-65F9-0F8A-3896D27874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7A86A8C-9D9C-59BA-FF5B-0C16EEC7AB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E7872-CF3C-4883-9D2F-16A171D07B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32060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FF8B50-B2A6-4670-6654-40A504B30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9749D03-764C-AC82-E46B-02CD682F00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FCAF7E0-0FCC-319D-7ED0-A4B85D0C50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EE5663-F0A8-4CD3-B647-FFCAA9BFF72A}" type="datetimeFigureOut">
              <a:rPr lang="ko-KR" altLang="en-US" smtClean="0"/>
              <a:t>2024-04-24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CE0626D-746A-5B4D-9A16-BC6803CD41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402D800-BB54-1475-A5D2-31AF558C73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E7872-CF3C-4883-9D2F-16A171D07B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9039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713CB8-1A83-B6C8-EBEE-3F8B6139C2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27C5A96-9893-2C00-1601-F5606EB560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6EEDE9A-F822-66C6-7E34-857E0E4B6F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EE5663-F0A8-4CD3-B647-FFCAA9BFF72A}" type="datetimeFigureOut">
              <a:rPr lang="ko-KR" altLang="en-US" smtClean="0"/>
              <a:t>2024-04-24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310B9F7-DF89-045E-6292-D0E0266ADA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BE9350-2CD3-9B9C-489A-104C94316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E7872-CF3C-4883-9D2F-16A171D07B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50189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B9C235-A83F-733F-4F69-48D9E3E48F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8FA094-6ED8-4D7C-FDD6-1E7A37BA42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4E7F3F8-EF93-F147-661D-605FA19EB0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B1F5921-391E-F471-59CC-E365E01D88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EE5663-F0A8-4CD3-B647-FFCAA9BFF72A}" type="datetimeFigureOut">
              <a:rPr lang="ko-KR" altLang="en-US" smtClean="0"/>
              <a:t>2024-04-24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93286C1-EAF7-16BC-FEE8-A174C6349F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F0D2E6B-8C33-8DE5-EE20-FFBC78E01F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E7872-CF3C-4883-9D2F-16A171D07B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97554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93D8D9-BD60-7267-8331-683FBED1A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05CFD37-293B-52BC-D607-8AB67EB6C6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DB3AD3F-872D-E0B8-ABE8-8AD2C5D738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49AE436-081D-3655-A754-8348D3EC1E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6EC3578-6040-9107-9896-BC7B10A9069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4903339-3F1C-8A92-7B30-60F814FA00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EE5663-F0A8-4CD3-B647-FFCAA9BFF72A}" type="datetimeFigureOut">
              <a:rPr lang="ko-KR" altLang="en-US" smtClean="0"/>
              <a:t>2024-04-24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597AE70-53B0-060D-AF0E-38CC916A67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D466CBF-69E0-EBAE-B353-BF55E651AE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E7872-CF3C-4883-9D2F-16A171D07B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34034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C9ACCF-08D1-A3BE-7715-21E75D64A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A4715F3-8525-F1DF-7EC5-5FACA40CB9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EE5663-F0A8-4CD3-B647-FFCAA9BFF72A}" type="datetimeFigureOut">
              <a:rPr lang="ko-KR" altLang="en-US" smtClean="0"/>
              <a:t>2024-04-24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C8B7173-27B1-B7C4-2618-C2525B03C1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FCA56BA-B0E6-04A0-7105-EB2A537E57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E7872-CF3C-4883-9D2F-16A171D07B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00623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46DC36A-6218-80D4-A669-54D2EF93DE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EE5663-F0A8-4CD3-B647-FFCAA9BFF72A}" type="datetimeFigureOut">
              <a:rPr lang="ko-KR" altLang="en-US" smtClean="0"/>
              <a:t>2024-04-24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7F1D1D4-8FC8-602E-4198-38DE87B236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2A89556-2567-284E-0B4A-FF3A62A183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E7872-CF3C-4883-9D2F-16A171D07B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79089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5F1071-B8E4-8892-C941-FE8283D070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B6E7469-4B31-7D49-63E1-5B2E20BCAC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9BDBEB1-24C7-2C47-AD5E-4DBD029B3B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D640B34-508A-6252-686D-D1FBEE487C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EE5663-F0A8-4CD3-B647-FFCAA9BFF72A}" type="datetimeFigureOut">
              <a:rPr lang="ko-KR" altLang="en-US" smtClean="0"/>
              <a:t>2024-04-24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0920C2F-8004-6CB8-C313-F29CEECEB8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F9410E5-7EAE-8451-1BA7-9A4E31807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E7872-CF3C-4883-9D2F-16A171D07B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37018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883324-E474-5E2A-8AE1-5D339F30F9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6B891C6-DBAC-B43C-39AE-957389FFD62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E5F8CCE-784E-5C30-6246-9BDF2EBB92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59E7B54-3DD3-6235-DD7B-6A14ACE702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EE5663-F0A8-4CD3-B647-FFCAA9BFF72A}" type="datetimeFigureOut">
              <a:rPr lang="ko-KR" altLang="en-US" smtClean="0"/>
              <a:t>2024-04-24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390D800-36A8-1EFD-E670-409BE95FA0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606EA24-CA0B-85BB-D4FE-99DEB46C2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E7872-CF3C-4883-9D2F-16A171D07B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30841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0F522DC-9DE9-E622-16B5-BACD6A35F6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60F842F-FD4F-9315-91A5-021C674D06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56B6161-C652-762F-D653-28587E60531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FEE5663-F0A8-4CD3-B647-FFCAA9BFF72A}" type="datetimeFigureOut">
              <a:rPr lang="ko-KR" altLang="en-US" smtClean="0"/>
              <a:t>2024-04-24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1117678-65EB-15D6-964E-D9FEBD0512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099614C-F9C5-E9B0-1B4E-2B002E722D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CBE7872-CF3C-4883-9D2F-16A171D07B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29405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7.png"/><Relationship Id="rId7" Type="http://schemas.openxmlformats.org/officeDocument/2006/relationships/image" Target="../media/image33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6EFB66CF-3D79-6B2B-B8A6-0A0A0F2E775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6.</a:t>
            </a:r>
            <a:r>
              <a:rPr lang="ko-KR" altLang="en-US" dirty="0"/>
              <a:t>강 </a:t>
            </a:r>
            <a:r>
              <a:rPr lang="en-US" altLang="ko-KR" dirty="0"/>
              <a:t>Deep Learning</a:t>
            </a:r>
            <a:endParaRPr lang="ko-KR" altLang="en-US" dirty="0"/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011DDC7D-2F8D-81FE-EB6B-085368BAC58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34127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67E2CE-313D-CD3A-D3E6-0EC71B252F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Function approximators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0632C33D-C8B9-4AC8-1078-3B31349B1FD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366829" cy="4667250"/>
              </a:xfrm>
            </p:spPr>
            <p:txBody>
              <a:bodyPr>
                <a:normAutofit/>
              </a:bodyPr>
              <a:lstStyle/>
              <a:p>
                <a:r>
                  <a:rPr lang="en-US" altLang="ko-KR" dirty="0"/>
                  <a:t>How do we observe the value function?</a:t>
                </a:r>
              </a:p>
              <a:p>
                <a:pPr lvl="1"/>
                <a:r>
                  <a:rPr lang="en-US" altLang="ko-KR" dirty="0"/>
                  <a:t>The agent learns based on experience.</a:t>
                </a:r>
              </a:p>
              <a:p>
                <a:pPr lvl="1"/>
                <a:r>
                  <a:rPr lang="en-US" altLang="ko-KR" dirty="0"/>
                  <a:t>The functions v*(s) and q*(s ,a) are not know in advance</a:t>
                </a:r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marL="457200" lvl="1" indent="0" algn="ctr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f</m:t>
                    </m:r>
                    <m:r>
                      <a:rPr lang="en-US" altLang="ko-KR" b="0" i="0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</m:t>
                        </m:r>
                      </m:e>
                      <m:e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w</m:t>
                        </m:r>
                      </m:e>
                    </m:d>
                    <m:r>
                      <a:rPr lang="en-US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US" altLang="ko-KR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….</m:t>
                    </m:r>
                    <m:r>
                      <a:rPr lang="en-US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US" altLang="ko-KR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</m:d>
                  </m:oMath>
                </a14:m>
                <a:r>
                  <a:rPr lang="ko-KR" altLang="en-US" dirty="0"/>
                  <a:t> </a:t>
                </a:r>
                <a14:m>
                  <m:oMath xmlns:m="http://schemas.openxmlformats.org/officeDocument/2006/math">
                    <m:r>
                      <a:rPr lang="ko-KR" altLang="en-US" i="1" dirty="0" smtClean="0"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altLang="ko-KR" dirty="0"/>
                  <a:t>*(s)</a:t>
                </a:r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0632C33D-C8B9-4AC8-1078-3B31349B1FD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366829" cy="4667250"/>
              </a:xfrm>
              <a:blipFill>
                <a:blip r:embed="rId3"/>
                <a:stretch>
                  <a:fillRect l="-1059" t="-221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그룹 7">
            <a:extLst>
              <a:ext uri="{FF2B5EF4-FFF2-40B4-BE49-F238E27FC236}">
                <a16:creationId xmlns:a16="http://schemas.microsoft.com/office/drawing/2014/main" id="{4430C0E8-2F23-6933-2069-B8ECBD0B55EA}"/>
              </a:ext>
            </a:extLst>
          </p:cNvPr>
          <p:cNvGrpSpPr/>
          <p:nvPr/>
        </p:nvGrpSpPr>
        <p:grpSpPr>
          <a:xfrm>
            <a:off x="1242741" y="3429000"/>
            <a:ext cx="2266836" cy="2293915"/>
            <a:chOff x="4543992" y="2018898"/>
            <a:chExt cx="2266836" cy="2293915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01A3EFC7-8FDC-098E-FB78-071E7817561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43992" y="2203564"/>
              <a:ext cx="2266836" cy="2109249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807646C-332D-8C0A-9020-64B899120782}"/>
                </a:ext>
              </a:extLst>
            </p:cNvPr>
            <p:cNvSpPr txBox="1"/>
            <p:nvPr/>
          </p:nvSpPr>
          <p:spPr>
            <a:xfrm>
              <a:off x="5273040" y="2018898"/>
              <a:ext cx="97536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dirty="0"/>
                <a:t>Policy</a:t>
              </a:r>
              <a:endParaRPr lang="ko-KR" alt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89B823C-24CC-B09F-3F3E-0FA3D8FA3AB8}"/>
                </a:ext>
              </a:extLst>
            </p:cNvPr>
            <p:cNvSpPr txBox="1"/>
            <p:nvPr/>
          </p:nvSpPr>
          <p:spPr>
            <a:xfrm>
              <a:off x="5273040" y="3654306"/>
              <a:ext cx="975360" cy="33575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dirty="0"/>
                <a:t>Policy</a:t>
              </a:r>
              <a:endParaRPr lang="ko-KR" altLang="en-US" dirty="0"/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AEC062E4-0D7E-DDD8-D5C2-AF76D5BB6485}"/>
              </a:ext>
            </a:extLst>
          </p:cNvPr>
          <p:cNvGrpSpPr/>
          <p:nvPr/>
        </p:nvGrpSpPr>
        <p:grpSpPr>
          <a:xfrm>
            <a:off x="3980039" y="3601263"/>
            <a:ext cx="7506204" cy="1776115"/>
            <a:chOff x="2881265" y="3551360"/>
            <a:chExt cx="9464953" cy="2239593"/>
          </a:xfrm>
        </p:grpSpPr>
        <p:pic>
          <p:nvPicPr>
            <p:cNvPr id="5" name="Picture 10">
              <a:extLst>
                <a:ext uri="{FF2B5EF4-FFF2-40B4-BE49-F238E27FC236}">
                  <a16:creationId xmlns:a16="http://schemas.microsoft.com/office/drawing/2014/main" id="{738B5262-E29F-A4A1-980F-A9484AAEE7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10735" y="3551360"/>
              <a:ext cx="3035483" cy="22338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6">
              <a:extLst>
                <a:ext uri="{FF2B5EF4-FFF2-40B4-BE49-F238E27FC236}">
                  <a16:creationId xmlns:a16="http://schemas.microsoft.com/office/drawing/2014/main" id="{D25C35E8-4CC2-B6B6-F0FB-AD216D86B61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1265" y="3557094"/>
              <a:ext cx="3035483" cy="22338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8">
              <a:extLst>
                <a:ext uri="{FF2B5EF4-FFF2-40B4-BE49-F238E27FC236}">
                  <a16:creationId xmlns:a16="http://schemas.microsoft.com/office/drawing/2014/main" id="{5F8EB995-4022-A6DD-04A3-C1FC7A1BDC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80301" y="3557093"/>
              <a:ext cx="3035484" cy="22338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CEC70840-74C8-6B34-653B-24403E5B3725}"/>
              </a:ext>
            </a:extLst>
          </p:cNvPr>
          <p:cNvSpPr txBox="1"/>
          <p:nvPr/>
        </p:nvSpPr>
        <p:spPr>
          <a:xfrm>
            <a:off x="3536814" y="4159250"/>
            <a:ext cx="7567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V(s)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BB24C44-4ADE-A945-32B1-AF6E29388DF8}"/>
              </a:ext>
            </a:extLst>
          </p:cNvPr>
          <p:cNvSpPr txBox="1"/>
          <p:nvPr/>
        </p:nvSpPr>
        <p:spPr>
          <a:xfrm>
            <a:off x="5159144" y="5381128"/>
            <a:ext cx="7567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3F21C38-ED5D-1A7F-994D-43D4A433B83C}"/>
              </a:ext>
            </a:extLst>
          </p:cNvPr>
          <p:cNvSpPr txBox="1"/>
          <p:nvPr/>
        </p:nvSpPr>
        <p:spPr>
          <a:xfrm>
            <a:off x="7657790" y="5353583"/>
            <a:ext cx="7567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07915D8-5000-022B-7BD3-F4BCBF9A82A2}"/>
              </a:ext>
            </a:extLst>
          </p:cNvPr>
          <p:cNvSpPr txBox="1"/>
          <p:nvPr/>
        </p:nvSpPr>
        <p:spPr>
          <a:xfrm>
            <a:off x="10222033" y="5345459"/>
            <a:ext cx="7567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13323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B855FD-887D-DDC7-4192-76B94C6B1F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Neural</a:t>
            </a:r>
            <a:r>
              <a:rPr lang="ko-KR" altLang="en-US" dirty="0"/>
              <a:t> </a:t>
            </a:r>
            <a:r>
              <a:rPr lang="en-US" altLang="ko-KR" dirty="0"/>
              <a:t>Networks</a:t>
            </a:r>
            <a:endParaRPr lang="ko-KR" altLang="en-US" dirty="0"/>
          </a:p>
        </p:txBody>
      </p:sp>
      <p:pic>
        <p:nvPicPr>
          <p:cNvPr id="5" name="내용 개체 틀 4" descr="텍스트, 도표, 스크린샷, 폰트이(가) 표시된 사진&#10;&#10;자동 생성된 설명">
            <a:extLst>
              <a:ext uri="{FF2B5EF4-FFF2-40B4-BE49-F238E27FC236}">
                <a16:creationId xmlns:a16="http://schemas.microsoft.com/office/drawing/2014/main" id="{64642FF3-E9CB-9F7F-6026-E150B5D56A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3478" y="1374343"/>
            <a:ext cx="5128483" cy="4802620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내용 개체 틀 2">
                <a:extLst>
                  <a:ext uri="{FF2B5EF4-FFF2-40B4-BE49-F238E27FC236}">
                    <a16:creationId xmlns:a16="http://schemas.microsoft.com/office/drawing/2014/main" id="{CF3B72F8-E0E8-6D42-16EB-6CAF4763DA1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199" y="1825625"/>
                <a:ext cx="5950527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dirty="0"/>
                  <a:t>Computing system inspired by the biological neural networks that constitute our brain</a:t>
                </a:r>
              </a:p>
              <a:p>
                <a:r>
                  <a:rPr lang="en-US" altLang="ko-KR" dirty="0"/>
                  <a:t>They server multiple purposes, including function approximation:</a:t>
                </a:r>
                <a14:m>
                  <m:oMath xmlns:m="http://schemas.openxmlformats.org/officeDocument/2006/math"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̂"/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dirty="0"/>
              </a:p>
              <a:p>
                <a:r>
                  <a:rPr lang="en-US" altLang="ko-KR" dirty="0"/>
                  <a:t>Mathematical function typically consisting of a weighted sum of inputs and a activation/transfer function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b="0" i="1" dirty="0">
                        <a:latin typeface="Cambria Math" panose="02040503050406030204" pitchFamily="18" charset="0"/>
                      </a:rPr>
                      <m:t>Output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ko-KR" altLang="en-US" b="0" i="1" smtClean="0">
                        <a:latin typeface="Cambria Math" panose="02040503050406030204" pitchFamily="18" charset="0"/>
                      </a:rPr>
                      <m:t>𝜑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nary>
                      <m:naryPr>
                        <m:chr m:val="∑"/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altLang="ko-KR" b="0" i="1" baseline="-2500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ko-KR" b="0" i="1" baseline="-25000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nary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dirty="0"/>
              </a:p>
              <a:p>
                <a:pPr lvl="1"/>
                <a:endParaRPr lang="ko-KR" altLang="en-US" dirty="0"/>
              </a:p>
            </p:txBody>
          </p:sp>
        </mc:Choice>
        <mc:Fallback xmlns="">
          <p:sp>
            <p:nvSpPr>
              <p:cNvPr id="6" name="내용 개체 틀 2">
                <a:extLst>
                  <a:ext uri="{FF2B5EF4-FFF2-40B4-BE49-F238E27FC236}">
                    <a16:creationId xmlns:a16="http://schemas.microsoft.com/office/drawing/2014/main" id="{CF3B72F8-E0E8-6D42-16EB-6CAF4763DA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1825625"/>
                <a:ext cx="5950527" cy="4351338"/>
              </a:xfrm>
              <a:prstGeom prst="rect">
                <a:avLst/>
              </a:prstGeom>
              <a:blipFill>
                <a:blip r:embed="rId3"/>
                <a:stretch>
                  <a:fillRect l="-1740" t="-238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524273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FD2FC6-227B-7163-36C0-E913E84F6D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Neural networks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635CF2A5-0796-468D-24ED-B6F559AA70D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altLang="ko-KR" dirty="0"/>
                  <a:t>Input vector x = [x1, x2, x3]</a:t>
                </a:r>
              </a:p>
              <a:p>
                <a:endParaRPr lang="en-US" altLang="ko-KR" dirty="0"/>
              </a:p>
              <a:p>
                <a:r>
                  <a:rPr lang="en-US" altLang="ko-KR" dirty="0"/>
                  <a:t>Connection matrix:</a:t>
                </a:r>
              </a:p>
              <a:p>
                <a:pPr marL="0" indent="0">
                  <a:buNone/>
                </a:pPr>
                <a:r>
                  <a:rPr lang="en-US" altLang="ko-KR" dirty="0"/>
                  <a:t>  W1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11    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12 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21   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23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24</m:t>
                              </m:r>
                            </m:e>
                          </m:m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1    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33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34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altLang="ko-KR" dirty="0"/>
              </a:p>
              <a:p>
                <a:pPr marL="0" indent="0">
                  <a:buNone/>
                </a:pPr>
                <a:endParaRPr lang="en-US" altLang="ko-KR" dirty="0">
                  <a:solidFill>
                    <a:schemeClr val="accent1"/>
                  </a:solidFill>
                </a:endParaRPr>
              </a:p>
              <a:p>
                <a:pPr marL="0" indent="0">
                  <a:buNone/>
                </a:pPr>
                <a:r>
                  <a:rPr lang="en-US" altLang="ko-KR" dirty="0">
                    <a:solidFill>
                      <a:schemeClr val="accent1"/>
                    </a:solidFill>
                  </a:rPr>
                  <a:t>By changing its parameters W1, we can modify it to approximate the function we are interested in</a:t>
                </a:r>
              </a:p>
              <a:p>
                <a:endParaRPr lang="en-US" altLang="ko-KR" dirty="0"/>
              </a:p>
              <a:p>
                <a:r>
                  <a:rPr lang="en-US" altLang="ko-KR" dirty="0"/>
                  <a:t>Output vector:</a:t>
                </a:r>
              </a:p>
              <a:p>
                <a:pPr marL="0" indent="0">
                  <a:buNone/>
                </a:pPr>
                <a:r>
                  <a:rPr lang="en-US" altLang="ko-KR" dirty="0"/>
                  <a:t>  H = [</a:t>
                </a:r>
                <a14:m>
                  <m:oMath xmlns:m="http://schemas.openxmlformats.org/officeDocument/2006/math">
                    <m:r>
                      <a:rPr lang="ko-KR" altLang="en-US" b="0" i="1" smtClean="0">
                        <a:latin typeface="Cambria Math" panose="02040503050406030204" pitchFamily="18" charset="0"/>
                      </a:rPr>
                      <m:t>𝜑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nary>
                      <m:naryPr>
                        <m:chr m:val="∑"/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altLang="ko-KR" b="0" i="1" baseline="-2500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ko-KR" b="0" i="1" baseline="-25000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nary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dirty="0"/>
                  <a:t>,…,</a:t>
                </a:r>
                <a:r>
                  <a:rPr lang="ko-KR" altLang="en-US" dirty="0"/>
                  <a:t>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𝜑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(</m:t>
                    </m:r>
                    <m:nary>
                      <m:naryPr>
                        <m:chr m:val="∑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altLang="ko-KR" i="1" baseline="-2500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ko-KR" i="1" baseline="-2500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nary>
                    <m:r>
                      <a:rPr lang="en-US" altLang="ko-KR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dirty="0"/>
                  <a:t>]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635CF2A5-0796-468D-24ED-B6F559AA70D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3922" b="-336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2">
            <a:extLst>
              <a:ext uri="{FF2B5EF4-FFF2-40B4-BE49-F238E27FC236}">
                <a16:creationId xmlns:a16="http://schemas.microsoft.com/office/drawing/2014/main" id="{2B9EBCC2-A929-F9AE-8CEA-259DCE7C8F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607" b="33543"/>
          <a:stretch/>
        </p:blipFill>
        <p:spPr bwMode="auto">
          <a:xfrm>
            <a:off x="8064714" y="1690688"/>
            <a:ext cx="2534013" cy="2032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26502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>
            <a:extLst>
              <a:ext uri="{FF2B5EF4-FFF2-40B4-BE49-F238E27FC236}">
                <a16:creationId xmlns:a16="http://schemas.microsoft.com/office/drawing/2014/main" id="{48A8D09B-4A72-B3AE-3113-319BD016D4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4110" y="3607863"/>
            <a:ext cx="6684579" cy="3097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7A07DB92-E96B-E26B-7C31-B4614D638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Neural</a:t>
            </a:r>
            <a:r>
              <a:rPr lang="ko-KR" altLang="en-US" dirty="0"/>
              <a:t> </a:t>
            </a:r>
            <a:r>
              <a:rPr lang="en-US" altLang="ko-KR" dirty="0"/>
              <a:t>Networks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EC12A0-7C2F-CE3A-48D9-63767BA7D3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053648"/>
          </a:xfrm>
        </p:spPr>
        <p:txBody>
          <a:bodyPr>
            <a:normAutofit lnSpcReduction="10000"/>
          </a:bodyPr>
          <a:lstStyle/>
          <a:p>
            <a:r>
              <a:rPr lang="en-US" altLang="ko-KR" dirty="0"/>
              <a:t>Networks that do not have cycles are known as feedforward NN. Signals always propagate forward</a:t>
            </a:r>
          </a:p>
          <a:p>
            <a:r>
              <a:rPr lang="en-US" altLang="ko-KR" dirty="0"/>
              <a:t>The neuron receives inputs, process &amp; aggregate those inputs, and either inhibits or amplifies before passing the signal to the next layer</a:t>
            </a:r>
          </a:p>
          <a:p>
            <a:pPr lvl="1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085895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7D2188-4382-9E2B-E18C-38808D79E1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Neural</a:t>
            </a:r>
            <a:r>
              <a:rPr lang="ko-KR" altLang="en-US" dirty="0"/>
              <a:t> </a:t>
            </a:r>
            <a:r>
              <a:rPr lang="en-US" altLang="ko-KR" dirty="0"/>
              <a:t>networks</a:t>
            </a:r>
            <a:endParaRPr lang="ko-KR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5FABBDB-F06C-BD38-878C-4403BDB824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0794" y="3376495"/>
            <a:ext cx="2451159" cy="1862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CF999EA-FA48-DD4C-FBEF-5B30DF1B91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6401" y="3354334"/>
            <a:ext cx="2451161" cy="1862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D206ED9-C57D-94C3-51B0-F945EE947E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9555" y="3365044"/>
            <a:ext cx="2481295" cy="1885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171C53A-7194-1089-EC54-BB86FBC3CC6B}"/>
                  </a:ext>
                </a:extLst>
              </p:cNvPr>
              <p:cNvSpPr txBox="1"/>
              <p:nvPr/>
            </p:nvSpPr>
            <p:spPr>
              <a:xfrm>
                <a:off x="1303891" y="4209100"/>
                <a:ext cx="9836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b="0" i="1" smtClean="0">
                          <a:latin typeface="Cambria Math" panose="02040503050406030204" pitchFamily="18" charset="0"/>
                        </a:rPr>
                        <m:t>𝜑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𝑉𝑘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171C53A-7194-1089-EC54-BB86FBC3CC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3891" y="4209100"/>
                <a:ext cx="983673" cy="369332"/>
              </a:xfrm>
              <a:prstGeom prst="rect">
                <a:avLst/>
              </a:prstGeom>
              <a:blipFill>
                <a:blip r:embed="rId5"/>
                <a:stretch>
                  <a:fillRect b="-1639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13EDAE3-61C8-881D-D514-639A41CF0B57}"/>
                  </a:ext>
                </a:extLst>
              </p:cNvPr>
              <p:cNvSpPr txBox="1"/>
              <p:nvPr/>
            </p:nvSpPr>
            <p:spPr>
              <a:xfrm>
                <a:off x="2682387" y="5249061"/>
                <a:ext cx="9836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altLang="ko-KR" b="0" i="1" baseline="-25000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altLang="ko-KR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13EDAE3-61C8-881D-D514-639A41CF0B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2387" y="5249061"/>
                <a:ext cx="983673" cy="369332"/>
              </a:xfrm>
              <a:prstGeom prst="rect">
                <a:avLst/>
              </a:prstGeom>
              <a:blipFill>
                <a:blip r:embed="rId6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36CBBBF-B288-47B8-B231-45851A32FA47}"/>
                  </a:ext>
                </a:extLst>
              </p:cNvPr>
              <p:cNvSpPr txBox="1"/>
              <p:nvPr/>
            </p:nvSpPr>
            <p:spPr>
              <a:xfrm>
                <a:off x="6066503" y="5302138"/>
                <a:ext cx="9836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altLang="ko-KR" b="0" i="1" baseline="-25000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altLang="ko-KR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36CBBBF-B288-47B8-B231-45851A32FA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6503" y="5302138"/>
                <a:ext cx="983673" cy="369332"/>
              </a:xfrm>
              <a:prstGeom prst="rect">
                <a:avLst/>
              </a:prstGeom>
              <a:blipFill>
                <a:blip r:embed="rId7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11FE8B2-2CC8-FBCC-5410-633323E1FF14}"/>
                  </a:ext>
                </a:extLst>
              </p:cNvPr>
              <p:cNvSpPr txBox="1"/>
              <p:nvPr/>
            </p:nvSpPr>
            <p:spPr>
              <a:xfrm>
                <a:off x="9450619" y="5302138"/>
                <a:ext cx="9836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altLang="ko-KR" b="0" i="1" baseline="-25000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altLang="ko-KR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11FE8B2-2CC8-FBCC-5410-633323E1FF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0619" y="5302138"/>
                <a:ext cx="983673" cy="369332"/>
              </a:xfrm>
              <a:prstGeom prst="rect">
                <a:avLst/>
              </a:prstGeom>
              <a:blipFill>
                <a:blip r:embed="rId8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E46B2CC6-30A8-5AB8-7D1C-64F41064E1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Activation functions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603B45-C6AB-07DC-FE28-B6781B9CAB45}"/>
              </a:ext>
            </a:extLst>
          </p:cNvPr>
          <p:cNvSpPr txBox="1"/>
          <p:nvPr/>
        </p:nvSpPr>
        <p:spPr>
          <a:xfrm>
            <a:off x="2800375" y="2730956"/>
            <a:ext cx="9836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Relu()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E29760-048F-3639-F7C0-C53C40182D55}"/>
              </a:ext>
            </a:extLst>
          </p:cNvPr>
          <p:cNvSpPr txBox="1"/>
          <p:nvPr/>
        </p:nvSpPr>
        <p:spPr>
          <a:xfrm>
            <a:off x="5940072" y="2757875"/>
            <a:ext cx="12365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Sigmoid()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0B275B-84A1-7185-0241-1A4CA14D9885}"/>
              </a:ext>
            </a:extLst>
          </p:cNvPr>
          <p:cNvSpPr txBox="1"/>
          <p:nvPr/>
        </p:nvSpPr>
        <p:spPr>
          <a:xfrm>
            <a:off x="9385766" y="2674885"/>
            <a:ext cx="12365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Tanh()</a:t>
            </a:r>
          </a:p>
        </p:txBody>
      </p:sp>
    </p:spTree>
    <p:extLst>
      <p:ext uri="{BB962C8B-B14F-4D97-AF65-F5344CB8AC3E}">
        <p14:creationId xmlns:p14="http://schemas.microsoft.com/office/powerpoint/2010/main" val="41976619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9E65E8-BEBA-5317-A0E5-CE0106E4B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Gradient Descent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104B7965-FACF-8062-50BF-6D48A4D89B6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3"/>
                <a:ext cx="9002486" cy="2847977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en-US" altLang="ko-KR" dirty="0"/>
                  <a:t>Given some loss function: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‖"/>
                        <m:endChr m:val="‖"/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acc>
                          <m:accPr>
                            <m:chr m:val="⃗"/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+2</m:t>
                        </m:r>
                        <m:acc>
                          <m:accPr>
                            <m:chr m:val="⃗"/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</m:d>
                  </m:oMath>
                </a14:m>
                <a:endParaRPr lang="en-US" altLang="ko-KR" dirty="0"/>
              </a:p>
              <a:p>
                <a:r>
                  <a:rPr lang="en-US" altLang="ko-KR" dirty="0"/>
                  <a:t>Update rules for the parameters: w</a:t>
                </a:r>
                <a:r>
                  <a:rPr lang="en-US" altLang="ko-KR" baseline="-25000" dirty="0"/>
                  <a:t>t+1</a:t>
                </a:r>
                <a:r>
                  <a:rPr lang="en-US" altLang="ko-KR" dirty="0"/>
                  <a:t> = w</a:t>
                </a:r>
                <a:r>
                  <a:rPr lang="en-US" altLang="ko-KR" baseline="-25000" dirty="0"/>
                  <a:t>t</a:t>
                </a:r>
                <a:r>
                  <a:rPr lang="en-US" altLang="ko-KR" dirty="0"/>
                  <a:t> - </a:t>
                </a:r>
                <a14:m>
                  <m:oMath xmlns:m="http://schemas.openxmlformats.org/officeDocument/2006/math"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m:rPr>
                        <m:sty m:val="p"/>
                      </m:rPr>
                      <a:rPr lang="ko-KR" altLang="en-US" i="1" smtClean="0">
                        <a:latin typeface="Cambria Math" panose="02040503050406030204" pitchFamily="18" charset="0"/>
                      </a:rPr>
                      <m:t>∇</m:t>
                    </m:r>
                    <m:acc>
                      <m:accPr>
                        <m:chr m:val="̂"/>
                        <m:ctrlPr>
                          <a:rPr lang="ko-KR" alt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L</m:t>
                        </m:r>
                      </m:e>
                    </m:acc>
                  </m:oMath>
                </a14:m>
                <a:r>
                  <a:rPr lang="en-US" altLang="ko-KR" dirty="0"/>
                  <a:t>(w)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i="1" dirty="0">
                        <a:latin typeface="Cambria Math" panose="02040503050406030204" pitchFamily="18" charset="0"/>
                      </a:rPr>
                      <m:t>Gradient</m:t>
                    </m:r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ko-KR" i="1" dirty="0">
                        <a:latin typeface="Cambria Math" panose="02040503050406030204" pitchFamily="18" charset="0"/>
                      </a:rPr>
                      <m:t>vector</m:t>
                    </m:r>
                    <m:r>
                      <a:rPr lang="en-US" altLang="ko-KR" i="1" dirty="0">
                        <a:latin typeface="Cambria Math" panose="02040503050406030204" pitchFamily="18" charset="0"/>
                      </a:rPr>
                      <m:t>: </m:t>
                    </m:r>
                    <m:r>
                      <m:rPr>
                        <m:sty m:val="p"/>
                      </m:rPr>
                      <a:rPr lang="ko-KR" altLang="en-US" i="1" smtClean="0">
                        <a:latin typeface="Cambria Math" panose="02040503050406030204" pitchFamily="18" charset="0"/>
                      </a:rPr>
                      <m:t>∇</m:t>
                    </m:r>
                    <m:acc>
                      <m:accPr>
                        <m:chr m:val="̂"/>
                        <m:ctrlPr>
                          <a:rPr lang="ko-KR" alt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L</m:t>
                        </m:r>
                      </m:e>
                    </m:acc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w</m:t>
                        </m:r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[</m:t>
                    </m:r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i="1" smtClean="0">
                            <a:latin typeface="Cambria Math" panose="02040503050406030204" pitchFamily="18" charset="0"/>
                          </a:rPr>
                          <m:t>w</m:t>
                        </m:r>
                        <m:r>
                          <a:rPr lang="en-US" altLang="ko-KR" i="1" smtClean="0">
                            <a:latin typeface="Cambria Math" panose="02040503050406030204" pitchFamily="18" charset="0"/>
                          </a:rPr>
                          <m:t>1</m:t>
                        </m:r>
                      </m:den>
                    </m:f>
                    <m:r>
                      <a:rPr lang="en-US" altLang="ko-KR" i="1" smtClean="0">
                        <a:latin typeface="Cambria Math" panose="02040503050406030204" pitchFamily="18" charset="0"/>
                      </a:rPr>
                      <m:t>,</m:t>
                    </m:r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i="1" smtClean="0">
                            <a:latin typeface="Cambria Math" panose="02040503050406030204" pitchFamily="18" charset="0"/>
                          </a:rPr>
                          <m:t>w</m:t>
                        </m:r>
                        <m:r>
                          <a:rPr lang="en-US" altLang="ko-KR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ko-KR" i="1" dirty="0">
                        <a:latin typeface="Cambria Math" panose="02040503050406030204" pitchFamily="18" charset="0"/>
                      </a:rPr>
                      <m:t>,...,</m:t>
                    </m:r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w</m:t>
                        </m:r>
                        <m:r>
                          <m:rPr>
                            <m:sty m:val="p"/>
                          </m:rPr>
                          <a:rPr lang="en-US" altLang="ko-KR" i="1" smtClean="0">
                            <a:latin typeface="Cambria Math" panose="02040503050406030204" pitchFamily="18" charset="0"/>
                          </a:rPr>
                          <m:t>n</m:t>
                        </m:r>
                      </m:den>
                    </m:f>
                    <m:r>
                      <a:rPr lang="en-US" altLang="ko-KR" i="1">
                        <a:latin typeface="Cambria Math" panose="02040503050406030204" pitchFamily="18" charset="0"/>
                      </a:rPr>
                      <m:t>]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dirty="0"/>
                  <a:t> </a:t>
                </a:r>
              </a:p>
              <a:p>
                <a:r>
                  <a:rPr lang="en-US" altLang="ko-KR" dirty="0"/>
                  <a:t>Computed using the backpropagation algorithm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ko-KR" altLang="en-US" i="1" smtClean="0">
                        <a:latin typeface="Cambria Math" panose="02040503050406030204" pitchFamily="18" charset="0"/>
                      </a:rPr>
                      <m:t>∇</m:t>
                    </m:r>
                    <m:acc>
                      <m:accPr>
                        <m:chr m:val="̂"/>
                        <m:ctrlPr>
                          <a:rPr lang="ko-KR" alt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L</m:t>
                        </m:r>
                      </m:e>
                    </m:acc>
                  </m:oMath>
                </a14:m>
                <a:r>
                  <a:rPr lang="en-US" altLang="ko-KR" dirty="0"/>
                  <a:t>(w) points to the direction of maximum growth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ko-KR" altLang="en-US" i="1">
                        <a:latin typeface="Cambria Math" panose="02040503050406030204" pitchFamily="18" charset="0"/>
                      </a:rPr>
                      <m:t>∇</m:t>
                    </m:r>
                    <m:acc>
                      <m:accPr>
                        <m:chr m:val="̂"/>
                        <m:ctrlPr>
                          <a:rPr lang="ko-KR" alt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L</m:t>
                        </m:r>
                      </m:e>
                    </m:acc>
                  </m:oMath>
                </a14:m>
                <a:r>
                  <a:rPr lang="en-US" altLang="ko-KR" dirty="0"/>
                  <a:t>(w)</a:t>
                </a:r>
              </a:p>
              <a:p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altLang="ko-KR" dirty="0"/>
                  <a:t> is the size of the step we take in the opposite direction to</a:t>
                </a:r>
                <a14:m>
                  <m:oMath xmlns:m="http://schemas.openxmlformats.org/officeDocument/2006/math"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ko-KR" altLang="en-US" i="1">
                        <a:latin typeface="Cambria Math" panose="02040503050406030204" pitchFamily="18" charset="0"/>
                      </a:rPr>
                      <m:t>∇</m:t>
                    </m:r>
                    <m:acc>
                      <m:accPr>
                        <m:chr m:val="̂"/>
                        <m:ctrlPr>
                          <a:rPr lang="ko-KR" alt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L</m:t>
                        </m:r>
                      </m:e>
                    </m:acc>
                  </m:oMath>
                </a14:m>
                <a:r>
                  <a:rPr lang="en-US" altLang="ko-KR" dirty="0"/>
                  <a:t>(w)</a:t>
                </a:r>
              </a:p>
              <a:p>
                <a:endParaRPr lang="en-US" altLang="ko-KR" dirty="0"/>
              </a:p>
              <a:p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104B7965-FACF-8062-50BF-6D48A4D89B6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3"/>
                <a:ext cx="9002486" cy="2847977"/>
              </a:xfrm>
              <a:blipFill>
                <a:blip r:embed="rId2"/>
                <a:stretch>
                  <a:fillRect l="-949" t="-641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 descr="Solved Find a formula for the vector field. (lhere are many | Chegg.com">
            <a:extLst>
              <a:ext uri="{FF2B5EF4-FFF2-40B4-BE49-F238E27FC236}">
                <a16:creationId xmlns:a16="http://schemas.microsoft.com/office/drawing/2014/main" id="{9FA82336-0EA9-3785-DB39-9E799037BA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94" t="17205" r="29120" b="2308"/>
          <a:stretch/>
        </p:blipFill>
        <p:spPr bwMode="auto">
          <a:xfrm>
            <a:off x="3499129" y="4473482"/>
            <a:ext cx="2059978" cy="1983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See Gradient Descent at Developer Student Clubs Sir Syed University Of ...">
            <a:extLst>
              <a:ext uri="{FF2B5EF4-FFF2-40B4-BE49-F238E27FC236}">
                <a16:creationId xmlns:a16="http://schemas.microsoft.com/office/drawing/2014/main" id="{E160C0FE-2D03-2422-E5F7-22433FD289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80"/>
          <a:stretch/>
        </p:blipFill>
        <p:spPr bwMode="auto">
          <a:xfrm>
            <a:off x="595086" y="4673600"/>
            <a:ext cx="1917206" cy="1783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hladniFigure | Wolfram Function Repository">
            <a:extLst>
              <a:ext uri="{FF2B5EF4-FFF2-40B4-BE49-F238E27FC236}">
                <a16:creationId xmlns:a16="http://schemas.microsoft.com/office/drawing/2014/main" id="{7DDCAEAA-3941-3778-BA7F-0D6964211D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6629" y="4420188"/>
            <a:ext cx="2650695" cy="2142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Symbolic Math Toolbox による解析プロット - MATLAB &amp; Simulink Example - MathWorks 日本">
            <a:extLst>
              <a:ext uri="{FF2B5EF4-FFF2-40B4-BE49-F238E27FC236}">
                <a16:creationId xmlns:a16="http://schemas.microsoft.com/office/drawing/2014/main" id="{3015CD9A-16F3-F095-1BC5-02E5071A1D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95" t="3470" r="17347" b="4739"/>
          <a:stretch/>
        </p:blipFill>
        <p:spPr bwMode="auto">
          <a:xfrm>
            <a:off x="9383517" y="4555591"/>
            <a:ext cx="1970283" cy="1819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04277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C1B602-C3B7-5C20-DCDA-7057709474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Backpropagation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0419163A-76D6-D201-EE23-589D5A55226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>
                <a:normAutofit/>
              </a:bodyPr>
              <a:lstStyle/>
              <a:p>
                <a:r>
                  <a:rPr lang="en-US" altLang="ko-KR" dirty="0"/>
                  <a:t>Computed using the backpropagation algorithm</a:t>
                </a:r>
              </a:p>
              <a:p>
                <a:r>
                  <a:rPr lang="en-US" altLang="ko-KR" dirty="0"/>
                  <a:t>We want to evaluate partial derivative: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ko-KR" altLang="en-US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ko-KR" altLang="en-US" i="1" smtClean="0">
                            <a:latin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⃗"/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den>
                    </m:f>
                  </m:oMath>
                </a14:m>
                <a:r>
                  <a:rPr lang="en-US" altLang="ko-KR" dirty="0"/>
                  <a:t>  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ko-KR" altLang="en-US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ko-KR" altLang="en-US" i="1" smtClean="0">
                            <a:latin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⃗"/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den>
                    </m:f>
                  </m:oMath>
                </a14:m>
                <a:r>
                  <a:rPr lang="en-US" altLang="ko-KR" dirty="0"/>
                  <a:t> </a:t>
                </a:r>
              </a:p>
              <a:p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0419163A-76D6-D201-EE23-589D5A55226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2"/>
                <a:stretch>
                  <a:fillRect l="-1043" t="-221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" name="그룹 23">
            <a:extLst>
              <a:ext uri="{FF2B5EF4-FFF2-40B4-BE49-F238E27FC236}">
                <a16:creationId xmlns:a16="http://schemas.microsoft.com/office/drawing/2014/main" id="{2E3B31A8-C245-8A43-8460-B577D39BA9D8}"/>
              </a:ext>
            </a:extLst>
          </p:cNvPr>
          <p:cNvGrpSpPr/>
          <p:nvPr/>
        </p:nvGrpSpPr>
        <p:grpSpPr>
          <a:xfrm>
            <a:off x="2295250" y="3167274"/>
            <a:ext cx="9549844" cy="2887577"/>
            <a:chOff x="1978127" y="3196771"/>
            <a:chExt cx="9549844" cy="2887577"/>
          </a:xfrm>
        </p:grpSpPr>
        <p:pic>
          <p:nvPicPr>
            <p:cNvPr id="13314" name="Picture 2">
              <a:extLst>
                <a:ext uri="{FF2B5EF4-FFF2-40B4-BE49-F238E27FC236}">
                  <a16:creationId xmlns:a16="http://schemas.microsoft.com/office/drawing/2014/main" id="{415A31DD-A8BA-7F75-C265-C7EA6F28C0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84914" y="3196771"/>
              <a:ext cx="7222172" cy="27446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8C17BC5D-409B-C1B5-9F0A-4FF339A9D45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032421" y="4523713"/>
              <a:ext cx="2495550" cy="857250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1401E0DD-9240-72F6-BBAB-80ECC80F949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746977" y="4685638"/>
              <a:ext cx="962025" cy="266700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3062B1BC-1ED9-A934-241A-81DED8B66BA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709002" y="4685638"/>
              <a:ext cx="1000125" cy="266700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B97A5CAF-261E-0F3A-AFD9-2D5B6287295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727802" y="4676113"/>
              <a:ext cx="1000125" cy="285750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59DFD559-05DB-153D-5E34-3E0EA499DBF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936093" y="5380963"/>
              <a:ext cx="952500" cy="219075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E7F9E38D-9382-CE6C-0360-46C3FF40225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451327" y="3946503"/>
              <a:ext cx="2276475" cy="200025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2F494996-AAF0-613C-2EE1-A9862357682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978127" y="5884323"/>
              <a:ext cx="2276475" cy="200025"/>
            </a:xfrm>
            <a:prstGeom prst="rect">
              <a:avLst/>
            </a:prstGeom>
          </p:spPr>
        </p:pic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C938E89D-461D-BECC-C4AC-30F4B9CEA5D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8844" y="3394747"/>
            <a:ext cx="3407959" cy="1908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6432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F79E04-18D6-0930-86FA-44569C9E6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Cost function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86AFCAB-B29F-49CA-762B-09C47D84EF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21918"/>
          </a:xfrm>
        </p:spPr>
        <p:txBody>
          <a:bodyPr>
            <a:normAutofit/>
          </a:bodyPr>
          <a:lstStyle/>
          <a:p>
            <a:r>
              <a:rPr lang="en-US" altLang="ko-KR" dirty="0"/>
              <a:t>Mean squared error:</a:t>
            </a:r>
          </a:p>
          <a:p>
            <a:pPr marL="0" indent="0">
              <a:buNone/>
            </a:pPr>
            <a:endParaRPr lang="en-US" altLang="ko-KR" dirty="0"/>
          </a:p>
          <a:p>
            <a:r>
              <a:rPr lang="en-US" altLang="ko-KR" dirty="0"/>
              <a:t>For our neural network to estimate q(s, a) as well as possible, we will minimize the observed squared errors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Target value:                             Estimated value:</a:t>
            </a:r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C325331-0488-4EE3-BD65-B6AE18559D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1192" y="3725546"/>
            <a:ext cx="7821846" cy="53649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7FC08B1-D5DF-4D50-A45D-F418AA0FBD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864" t="13001"/>
          <a:stretch/>
        </p:blipFill>
        <p:spPr>
          <a:xfrm>
            <a:off x="1173783" y="5373285"/>
            <a:ext cx="3844439" cy="59112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BE0A879-E9AB-0EB2-4DB5-728C4C67CC0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321" t="10682"/>
          <a:stretch/>
        </p:blipFill>
        <p:spPr>
          <a:xfrm>
            <a:off x="4034971" y="2230502"/>
            <a:ext cx="3542817" cy="62620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3CCA928-134D-165D-D0B0-9056FFEB3D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36012" y="5498142"/>
            <a:ext cx="2182557" cy="341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6577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22CE55-2CAC-BF43-54CF-0BAACFE7DB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Neural network optimization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08C1C779-06A0-E024-1265-C21E54AA730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ko-KR" dirty="0"/>
                  <a:t>For our neural network to estimate q(s, a) as well as possible, we will minimize the observed squared errors</a:t>
                </a:r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r>
                  <a:rPr lang="en-US" altLang="ko-KR" dirty="0"/>
                  <a:t>Target value: a value towards which we want to push the estimates</a:t>
                </a:r>
              </a:p>
              <a:p>
                <a:endParaRPr lang="en-US" altLang="ko-KR" dirty="0"/>
              </a:p>
              <a:p>
                <a:r>
                  <a:rPr lang="en-US" altLang="ko-KR" dirty="0"/>
                  <a:t>Estimate of the q-value of a state-action pair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ko-KR" i="1">
                              <a:latin typeface="Cambria Math" panose="02040503050406030204" pitchFamily="18" charset="0"/>
                            </a:rPr>
                            <m:t>q</m:t>
                          </m:r>
                        </m:e>
                      </m:acc>
                      <m:r>
                        <a:rPr lang="en-US" altLang="ko-KR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altLang="ko-KR" i="1"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lang="en-US" altLang="ko-KR" i="1" baseline="-2500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US" altLang="ko-KR" i="1"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US" altLang="ko-KR" i="1" baseline="-2500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08C1C779-06A0-E024-1265-C21E54AA730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 r="-110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그림 4">
            <a:extLst>
              <a:ext uri="{FF2B5EF4-FFF2-40B4-BE49-F238E27FC236}">
                <a16:creationId xmlns:a16="http://schemas.microsoft.com/office/drawing/2014/main" id="{3BDFE233-4C32-03F1-633D-4AB743A6F6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4069" y="2849830"/>
            <a:ext cx="7443861" cy="57917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2FD6FB4-90EE-421C-DE52-39DDD63715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4904" y="4606412"/>
            <a:ext cx="3011685" cy="481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1896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86CA11FF-44E1-247C-3C73-22380F77B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Pytorch</a:t>
            </a:r>
            <a:endParaRPr lang="ko-KR" altLang="en-US" dirty="0"/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B08537BD-A537-B9EC-4125-96FE21EA4E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B902DE-F059-DF95-644D-616C94AA7240}"/>
              </a:ext>
            </a:extLst>
          </p:cNvPr>
          <p:cNvSpPr txBox="1"/>
          <p:nvPr/>
        </p:nvSpPr>
        <p:spPr>
          <a:xfrm>
            <a:off x="7648286" y="5421166"/>
            <a:ext cx="369916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Pictures from Stanford’s CS231n</a:t>
            </a:r>
          </a:p>
          <a:p>
            <a:r>
              <a:rPr lang="en-US" altLang="ko-KR" dirty="0"/>
              <a:t>Pictures from Berkeley CS285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459476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51220A-D198-03C8-C71E-AE15C7E55B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Contents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0E08588-713C-EC38-2E06-B12CF3BC70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Continuous State Space</a:t>
            </a:r>
          </a:p>
          <a:p>
            <a:r>
              <a:rPr lang="en-US" altLang="ko-KR" dirty="0"/>
              <a:t>Neural Network</a:t>
            </a:r>
          </a:p>
          <a:p>
            <a:r>
              <a:rPr lang="en-US" altLang="ko-KR" dirty="0"/>
              <a:t>Pytorch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205007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0E431541-0EEB-73E1-BD77-5AA6C2182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Train an agent to perform useful tasks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3F6BC92-26FB-ABB9-3E3F-01D7BBCAD4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288"/>
          <a:stretch/>
        </p:blipFill>
        <p:spPr>
          <a:xfrm>
            <a:off x="2561792" y="1991881"/>
            <a:ext cx="8078499" cy="4106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2157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CB20B01F-A5F5-9753-71C6-C228CEE56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How do train a model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EF7DD0C-B5A8-5568-C344-9020FC7B55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8176" y="2202873"/>
            <a:ext cx="8525513" cy="3761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2954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15E209-9D3B-383B-8385-55E1DF68D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What is Pytorch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E021168-E534-EE26-D072-44A1C9BAB9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773" y="2258724"/>
            <a:ext cx="10585208" cy="3463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1246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5D5F55-F860-7A87-F598-B755658A4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How does Pytorch works?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161A19F-B8F6-BD29-1294-48EA89094D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5975" y="1993322"/>
            <a:ext cx="8270198" cy="4361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7216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A3302B-A342-E6CC-EB46-4FFF31672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Numpy &amp; PyTorch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C60B194-0D2D-A2E1-5A0C-6823CD996F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0028" y="1582303"/>
            <a:ext cx="8091944" cy="4702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8388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BF599F-A7DF-A217-CB15-B027D5132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The Basics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F780457-40E9-BC99-6A1B-44AB5F1D22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829" y="1519084"/>
            <a:ext cx="11330149" cy="5131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7879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866025-A5CF-A239-909C-EE46A23C8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Multidimensional Array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5D75428-CE6D-F31C-AEDA-B95ADFC020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0024" y="1612900"/>
            <a:ext cx="8149616" cy="4918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9013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E1D377-4CAB-520F-9869-DA7822B7C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Multidimensional Indexing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DD42495-EC9A-B40B-A408-AFED95B773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7492" y="1953057"/>
            <a:ext cx="6483439" cy="4090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1687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A97DD6-0E6C-75AA-A0BC-6AC3D22E8C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Multidimensional Indexing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27684DD-8657-1433-207F-6E083FC25C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00" y="2086386"/>
            <a:ext cx="5185413" cy="380641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6300A08-B936-D49E-B73C-90DB029376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1904" y="2086386"/>
            <a:ext cx="5074584" cy="3704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3166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EF57CC-39E4-D37A-A27A-07ED95947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Multidimensional Indexing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D2A0F7F-37CF-9EB0-2232-418569B46E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942" y="2082574"/>
            <a:ext cx="5189746" cy="379548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5D253C2-5067-47D1-FE33-64204BE469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1226" y="2213314"/>
            <a:ext cx="5474989" cy="3795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3252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Gaussian Distribution Explained Visually - Intuitive Tutorials">
            <a:extLst>
              <a:ext uri="{FF2B5EF4-FFF2-40B4-BE49-F238E27FC236}">
                <a16:creationId xmlns:a16="http://schemas.microsoft.com/office/drawing/2014/main" id="{ACF8357B-A720-7952-0354-A34D4E2881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27" t="5492" r="1975" b="17604"/>
          <a:stretch/>
        </p:blipFill>
        <p:spPr bwMode="auto">
          <a:xfrm>
            <a:off x="3767959" y="4303984"/>
            <a:ext cx="5565228" cy="2259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838A642F-3273-F700-00C1-6B03654F5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Continuous state spaces</a:t>
            </a:r>
            <a:endParaRPr lang="ko-KR" altLang="en-US" dirty="0"/>
          </a:p>
        </p:txBody>
      </p:sp>
      <p:pic>
        <p:nvPicPr>
          <p:cNvPr id="2050" name="Picture 2" descr="Crazy golf kid stock illustration. Illustration of golf - 886984">
            <a:extLst>
              <a:ext uri="{FF2B5EF4-FFF2-40B4-BE49-F238E27FC236}">
                <a16:creationId xmlns:a16="http://schemas.microsoft.com/office/drawing/2014/main" id="{7817D4B4-17CE-284A-17AF-4A8A7AAF3F5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348"/>
          <a:stretch/>
        </p:blipFill>
        <p:spPr bwMode="auto">
          <a:xfrm>
            <a:off x="2683680" y="1747091"/>
            <a:ext cx="4458100" cy="2556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C6069FC-3C0C-C2E7-9A98-F00946E2B432}"/>
              </a:ext>
            </a:extLst>
          </p:cNvPr>
          <p:cNvSpPr txBox="1"/>
          <p:nvPr/>
        </p:nvSpPr>
        <p:spPr>
          <a:xfrm>
            <a:off x="3168869" y="5249249"/>
            <a:ext cx="7567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V(s)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365580-EC49-9E35-7343-43A600C1DD46}"/>
              </a:ext>
            </a:extLst>
          </p:cNvPr>
          <p:cNvSpPr txBox="1"/>
          <p:nvPr/>
        </p:nvSpPr>
        <p:spPr>
          <a:xfrm>
            <a:off x="9333187" y="6276677"/>
            <a:ext cx="7567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511299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678DE9-3143-1A17-3D59-995D11157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Multidimensional Indexing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AF064A9-FA0F-C9D8-31F2-13612160B8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8258" y="2067378"/>
            <a:ext cx="5988655" cy="3593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6297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11437D-4053-09DE-A411-36C1F3C576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Multidimensional Indexing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18DAC41-71E1-98E2-93EC-01D2165007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3744" y="2177417"/>
            <a:ext cx="5218018" cy="331688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E2FE283-FC47-DA00-3950-001F02FAF9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620" y="1979464"/>
            <a:ext cx="5975124" cy="3712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5509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91D173-C3DA-008D-D1AD-B58AD3735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Shape Operations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A7690A7-C5CD-D653-D687-5AB5147321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2494" y="1690688"/>
            <a:ext cx="9727011" cy="484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6875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352CAD-4C8D-5092-ED3F-36C665B5A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Device Management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3B948D9-BCAC-DC3E-C838-C1F4832208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168638"/>
            <a:ext cx="10054114" cy="3652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4262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15422F-4452-A1A9-2641-D4F66A9D9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Device Management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54CDCD9-B16B-3600-AF9A-F4ADBBFAE7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312" y="2338387"/>
            <a:ext cx="9777775" cy="3503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5043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8DC688-9F0D-192A-5A4B-814E40D0E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Computing Gradients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1AB8489-930E-76AF-74E3-99A1FCCA42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500" y="1690688"/>
            <a:ext cx="9834694" cy="4802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659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F04142-56BE-3759-E9AF-2A6E1F51E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Computing Gradients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CFD1350-2965-A350-4B9E-B01AAAD2B5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906" y="1865182"/>
            <a:ext cx="9851377" cy="4627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22221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AD67AD-8592-C1AD-5197-B6E22E7EC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Training Loop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7CD3FBA-62CE-F9AB-3801-D7EDAF24BE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195"/>
          <a:stretch/>
        </p:blipFill>
        <p:spPr>
          <a:xfrm>
            <a:off x="1625600" y="1488475"/>
            <a:ext cx="9293226" cy="5166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55075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64BC6F-8E91-7829-DF6D-BF1EA26FD5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Converting Numpy / PyTorch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72747BD-CDC9-F6ED-0B28-0160B1BC81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4300" y="1892300"/>
            <a:ext cx="8735676" cy="418220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59B943F8-2628-CE59-5208-D9887F986B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214" t="86087" r="7849" b="4338"/>
          <a:stretch/>
        </p:blipFill>
        <p:spPr>
          <a:xfrm>
            <a:off x="2975429" y="6276118"/>
            <a:ext cx="6458858" cy="400454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20E9EB9-C587-C9AC-83B1-76748F20D739}"/>
              </a:ext>
            </a:extLst>
          </p:cNvPr>
          <p:cNvSpPr/>
          <p:nvPr/>
        </p:nvSpPr>
        <p:spPr>
          <a:xfrm>
            <a:off x="5275943" y="6190822"/>
            <a:ext cx="1386113" cy="40045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E87EFEF-1673-86F7-D3E1-ADF56067689E}"/>
              </a:ext>
            </a:extLst>
          </p:cNvPr>
          <p:cNvSpPr/>
          <p:nvPr/>
        </p:nvSpPr>
        <p:spPr>
          <a:xfrm>
            <a:off x="6792687" y="6195812"/>
            <a:ext cx="928914" cy="40045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F94C3A3-EBC7-BDF6-F968-F1D132717DA5}"/>
              </a:ext>
            </a:extLst>
          </p:cNvPr>
          <p:cNvSpPr/>
          <p:nvPr/>
        </p:nvSpPr>
        <p:spPr>
          <a:xfrm>
            <a:off x="7852231" y="6190822"/>
            <a:ext cx="1364339" cy="40045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01064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46D4FD-FD18-7BFA-4EE0-CD0DCA6664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Custom networks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BA80D4-2DEA-1EB7-4CB2-0AFB1C63339F}"/>
              </a:ext>
            </a:extLst>
          </p:cNvPr>
          <p:cNvSpPr txBox="1"/>
          <p:nvPr/>
        </p:nvSpPr>
        <p:spPr>
          <a:xfrm>
            <a:off x="7310438" y="1414562"/>
            <a:ext cx="4678362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altLang="ko-KR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/>
              <a:t>nn.Module represents the building blocks of a computation graph.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dirty="0"/>
              <a:t>For example, in typical pytorch code, each convolution block is its own module, each fully connected block is a module, and the whole network itself is also a module.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/>
              <a:t>Modules can contain modules within them. All the classes inside of `torch.nn` are instances `nn.Modules`.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altLang="ko-KR" sz="24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326EF34-2B7D-DC21-1983-F97F715DA1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2682"/>
          <a:stretch/>
        </p:blipFill>
        <p:spPr>
          <a:xfrm>
            <a:off x="735495" y="2119086"/>
            <a:ext cx="6574943" cy="4020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3066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9B368A-FDB5-37C1-8C93-E30CDEF369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Continuous state spaces</a:t>
            </a:r>
            <a:endParaRPr lang="ko-KR" alt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5B1B12C7-4403-54A9-CDAA-35FDA86BB50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4900" y="2214863"/>
            <a:ext cx="7568235" cy="3886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F685D073-FC55-3477-E385-0C5E5C1D8E59}"/>
              </a:ext>
            </a:extLst>
          </p:cNvPr>
          <p:cNvSpPr/>
          <p:nvPr/>
        </p:nvSpPr>
        <p:spPr>
          <a:xfrm>
            <a:off x="2159875" y="2837793"/>
            <a:ext cx="7423259" cy="47296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9E49EA5-BA51-875D-7212-9DCEB23FBFCF}"/>
              </a:ext>
            </a:extLst>
          </p:cNvPr>
          <p:cNvSpPr/>
          <p:nvPr/>
        </p:nvSpPr>
        <p:spPr>
          <a:xfrm>
            <a:off x="2974425" y="4882054"/>
            <a:ext cx="6232637" cy="35209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F31F9D-917B-AFB0-5A56-50C5BEA2E86C}"/>
              </a:ext>
            </a:extLst>
          </p:cNvPr>
          <p:cNvSpPr txBox="1"/>
          <p:nvPr/>
        </p:nvSpPr>
        <p:spPr>
          <a:xfrm>
            <a:off x="9893321" y="2782669"/>
            <a:ext cx="17519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1"/>
                </a:solidFill>
              </a:rPr>
              <a:t>Infinite states:</a:t>
            </a:r>
          </a:p>
          <a:p>
            <a:r>
              <a:rPr lang="en-US" altLang="ko-KR" b="1" dirty="0">
                <a:solidFill>
                  <a:schemeClr val="accent1"/>
                </a:solidFill>
              </a:rPr>
              <a:t>[-10,10]</a:t>
            </a:r>
            <a:endParaRPr lang="ko-KR" altLang="en-US" b="1" dirty="0">
              <a:solidFill>
                <a:schemeClr val="accent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06BF60-C710-0615-3E60-1F8ADA74C378}"/>
              </a:ext>
            </a:extLst>
          </p:cNvPr>
          <p:cNvSpPr txBox="1"/>
          <p:nvPr/>
        </p:nvSpPr>
        <p:spPr>
          <a:xfrm>
            <a:off x="9741537" y="4734936"/>
            <a:ext cx="19383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1"/>
                </a:solidFill>
              </a:rPr>
              <a:t>We would need infinite memory</a:t>
            </a:r>
            <a:endParaRPr lang="ko-KR" altLang="en-US" b="1" dirty="0">
              <a:solidFill>
                <a:schemeClr val="accent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8D7E92-5AC0-5813-E94B-B82E4722B8A6}"/>
              </a:ext>
            </a:extLst>
          </p:cNvPr>
          <p:cNvSpPr txBox="1"/>
          <p:nvPr/>
        </p:nvSpPr>
        <p:spPr>
          <a:xfrm>
            <a:off x="156570" y="4734936"/>
            <a:ext cx="19308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An entry Q(s, a) per state</a:t>
            </a:r>
            <a:endParaRPr lang="ko-KR" altLang="en-US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1B82846-6C1F-BC1E-74CA-CEF70F2A5DFE}"/>
              </a:ext>
            </a:extLst>
          </p:cNvPr>
          <p:cNvSpPr txBox="1"/>
          <p:nvPr/>
        </p:nvSpPr>
        <p:spPr>
          <a:xfrm>
            <a:off x="670556" y="2684750"/>
            <a:ext cx="19383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Tabular methods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23034610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C0CAA9-22D5-F6A1-1DAE-71EEFB299A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EEB19A-23EC-84B9-B508-44A984116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Custom networks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4955DFD-45A1-18B3-2D10-AC6050C37B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103890"/>
            <a:ext cx="10231473" cy="4211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0929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CC22EB-7386-F444-8BB7-2F0B8F051E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Torch Best Practices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9758B1D-0C38-2B45-E391-15ACBAF6E3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8448769" cy="427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4451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D110A0-3055-9C0F-16E8-08955491D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Torch Best Practices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086922BA-5F30-9F13-C95B-1DAFF42CF5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7134225" cy="3333203"/>
          </a:xfrm>
        </p:spPr>
      </p:pic>
    </p:spTree>
    <p:extLst>
      <p:ext uri="{BB962C8B-B14F-4D97-AF65-F5344CB8AC3E}">
        <p14:creationId xmlns:p14="http://schemas.microsoft.com/office/powerpoint/2010/main" val="268597174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672054-E386-99EF-A457-95A0DF0C3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Let’s play with the code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057761E-7C8E-C906-597F-1E3107E87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http://bit.ly/cs285-pytorch-2023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797247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7F7CB3-A630-011B-F0E1-5E12FE216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Continuous state spaces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5DD5582-3988-DDA8-2086-E3A8C0040F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The solution is, either transform the states to convert the continuous state space into a discrete state space, or use other algorithms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543E2EA8-9C8C-ACC5-D449-60B6C6DFAC91}"/>
              </a:ext>
            </a:extLst>
          </p:cNvPr>
          <p:cNvGraphicFramePr>
            <a:graphicFrameLocks noGrp="1"/>
          </p:cNvGraphicFramePr>
          <p:nvPr/>
        </p:nvGraphicFramePr>
        <p:xfrm>
          <a:off x="1074682" y="3010432"/>
          <a:ext cx="9432158" cy="33014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16079">
                  <a:extLst>
                    <a:ext uri="{9D8B030D-6E8A-4147-A177-3AD203B41FA5}">
                      <a16:colId xmlns:a16="http://schemas.microsoft.com/office/drawing/2014/main" val="3071758585"/>
                    </a:ext>
                  </a:extLst>
                </a:gridCol>
                <a:gridCol w="4716079">
                  <a:extLst>
                    <a:ext uri="{9D8B030D-6E8A-4147-A177-3AD203B41FA5}">
                      <a16:colId xmlns:a16="http://schemas.microsoft.com/office/drawing/2014/main" val="1117916803"/>
                    </a:ext>
                  </a:extLst>
                </a:gridCol>
              </a:tblGrid>
              <a:tr h="4931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State aggregation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Tile coding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3594517"/>
                  </a:ext>
                </a:extLst>
              </a:tr>
              <a:tr h="280833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0383845"/>
                  </a:ext>
                </a:extLst>
              </a:tr>
            </a:tbl>
          </a:graphicData>
        </a:graphic>
      </p:graphicFrame>
      <p:pic>
        <p:nvPicPr>
          <p:cNvPr id="3074" name="Picture 2">
            <a:extLst>
              <a:ext uri="{FF2B5EF4-FFF2-40B4-BE49-F238E27FC236}">
                <a16:creationId xmlns:a16="http://schemas.microsoft.com/office/drawing/2014/main" id="{B85E30DD-BA6D-1744-A9F9-CB4268A86F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6334" y="3802100"/>
            <a:ext cx="4505162" cy="2218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636D94EC-5152-EE07-D140-FBC7E3C386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1558" y="3802100"/>
            <a:ext cx="4635282" cy="2218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87507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746D89-7A23-2EC9-8EDF-C069C26FD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Continuous state spaces</a:t>
            </a:r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26BFAF2-C57A-86E8-175F-A2942D80E1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4846"/>
          <a:stretch/>
        </p:blipFill>
        <p:spPr>
          <a:xfrm>
            <a:off x="1955800" y="1612691"/>
            <a:ext cx="7730556" cy="4564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6323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7F7CB3-A630-011B-F0E1-5E12FE216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Disadvantages of transforming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35DD5582-3988-DDA8-2086-E3A8C0040F6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ko-KR" dirty="0"/>
                  <a:t>The problem is, transforming the states to convert the continuous state space into a discrete state space has limited precision and complexity of O(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35DD5582-3988-DDA8-2086-E3A8C0040F6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 r="-10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590855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982A99-A725-5869-D563-CDDFC9336E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Neural Network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3A0F20C-A9DC-4890-D42C-84FC80B275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11959" y="4811136"/>
            <a:ext cx="10515600" cy="1500187"/>
          </a:xfr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11020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C0FC6C-408A-5CE4-AA09-595C492A8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Function approximators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D81C0F-D7B1-FE9C-E452-6E223C8E862C}"/>
              </a:ext>
            </a:extLst>
          </p:cNvPr>
          <p:cNvSpPr txBox="1"/>
          <p:nvPr/>
        </p:nvSpPr>
        <p:spPr>
          <a:xfrm>
            <a:off x="781959" y="4047156"/>
            <a:ext cx="7567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V(s)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55AA34-6263-6970-8744-D0E5E487F391}"/>
              </a:ext>
            </a:extLst>
          </p:cNvPr>
          <p:cNvSpPr txBox="1"/>
          <p:nvPr/>
        </p:nvSpPr>
        <p:spPr>
          <a:xfrm>
            <a:off x="3650908" y="5873948"/>
            <a:ext cx="7567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</a:t>
            </a:r>
            <a:endParaRPr lang="ko-KR" altLang="en-US" dirty="0"/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80C2653F-C31E-11CC-B17E-1A4FADF3E5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1599" y="2682362"/>
            <a:ext cx="4336892" cy="3191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>
            <a:extLst>
              <a:ext uri="{FF2B5EF4-FFF2-40B4-BE49-F238E27FC236}">
                <a16:creationId xmlns:a16="http://schemas.microsoft.com/office/drawing/2014/main" id="{5CF00F45-2B8C-9F2E-97A7-D0C7D70FC8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9329" y="2737234"/>
            <a:ext cx="4336891" cy="3191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6DD1E76-1FB9-0C2B-81E5-2B231AD0E767}"/>
              </a:ext>
            </a:extLst>
          </p:cNvPr>
          <p:cNvSpPr txBox="1"/>
          <p:nvPr/>
        </p:nvSpPr>
        <p:spPr>
          <a:xfrm>
            <a:off x="6189841" y="4046929"/>
            <a:ext cx="7567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V(s)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A8DB053-BD79-FEBB-B117-9D8BF3088293}"/>
              </a:ext>
            </a:extLst>
          </p:cNvPr>
          <p:cNvSpPr txBox="1"/>
          <p:nvPr/>
        </p:nvSpPr>
        <p:spPr>
          <a:xfrm>
            <a:off x="9058790" y="5873721"/>
            <a:ext cx="7567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945114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4957</TotalTime>
  <Words>706</Words>
  <Application>Microsoft Office PowerPoint</Application>
  <PresentationFormat>와이드스크린</PresentationFormat>
  <Paragraphs>144</Paragraphs>
  <Slides>43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43</vt:i4>
      </vt:variant>
    </vt:vector>
  </HeadingPairs>
  <TitlesOfParts>
    <vt:vector size="47" baseType="lpstr">
      <vt:lpstr>맑은 고딕</vt:lpstr>
      <vt:lpstr>Arial</vt:lpstr>
      <vt:lpstr>Cambria Math</vt:lpstr>
      <vt:lpstr>Office 테마</vt:lpstr>
      <vt:lpstr>6.강 Deep Learning</vt:lpstr>
      <vt:lpstr>Contents</vt:lpstr>
      <vt:lpstr>Continuous state spaces</vt:lpstr>
      <vt:lpstr>Continuous state spaces</vt:lpstr>
      <vt:lpstr>Continuous state spaces</vt:lpstr>
      <vt:lpstr>Continuous state spaces</vt:lpstr>
      <vt:lpstr>Disadvantages of transforming</vt:lpstr>
      <vt:lpstr>Neural Network</vt:lpstr>
      <vt:lpstr>Function approximators</vt:lpstr>
      <vt:lpstr>Function approximators</vt:lpstr>
      <vt:lpstr>Neural Networks</vt:lpstr>
      <vt:lpstr>Neural networks</vt:lpstr>
      <vt:lpstr>Neural Networks</vt:lpstr>
      <vt:lpstr>Neural networks</vt:lpstr>
      <vt:lpstr>Gradient Descent</vt:lpstr>
      <vt:lpstr>Backpropagation</vt:lpstr>
      <vt:lpstr>Cost function</vt:lpstr>
      <vt:lpstr>Neural network optimization</vt:lpstr>
      <vt:lpstr>Pytorch</vt:lpstr>
      <vt:lpstr>Train an agent to perform useful tasks</vt:lpstr>
      <vt:lpstr>How do train a model</vt:lpstr>
      <vt:lpstr>What is Pytorch</vt:lpstr>
      <vt:lpstr>How does Pytorch works?</vt:lpstr>
      <vt:lpstr>Numpy &amp; PyTorch</vt:lpstr>
      <vt:lpstr>The Basics</vt:lpstr>
      <vt:lpstr>Multidimensional Array</vt:lpstr>
      <vt:lpstr>Multidimensional Indexing</vt:lpstr>
      <vt:lpstr>Multidimensional Indexing</vt:lpstr>
      <vt:lpstr>Multidimensional Indexing</vt:lpstr>
      <vt:lpstr>Multidimensional Indexing</vt:lpstr>
      <vt:lpstr>Multidimensional Indexing</vt:lpstr>
      <vt:lpstr>Shape Operations</vt:lpstr>
      <vt:lpstr>Device Management</vt:lpstr>
      <vt:lpstr>Device Management</vt:lpstr>
      <vt:lpstr>Computing Gradients</vt:lpstr>
      <vt:lpstr>Computing Gradients</vt:lpstr>
      <vt:lpstr>Training Loop</vt:lpstr>
      <vt:lpstr>Converting Numpy / PyTorch</vt:lpstr>
      <vt:lpstr>Custom networks</vt:lpstr>
      <vt:lpstr>Custom networks</vt:lpstr>
      <vt:lpstr>Torch Best Practices</vt:lpstr>
      <vt:lpstr>Torch Best Practices</vt:lpstr>
      <vt:lpstr>Let’s play with the code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5.강 Deep Learning</dc:title>
  <dc:creator>박진</dc:creator>
  <cp:lastModifiedBy>박진</cp:lastModifiedBy>
  <cp:revision>7</cp:revision>
  <dcterms:created xsi:type="dcterms:W3CDTF">2024-03-05T23:44:57Z</dcterms:created>
  <dcterms:modified xsi:type="dcterms:W3CDTF">2024-04-24T01:53:00Z</dcterms:modified>
</cp:coreProperties>
</file>